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7" r:id="rId3"/>
    <p:sldId id="280" r:id="rId4"/>
    <p:sldId id="270" r:id="rId5"/>
    <p:sldId id="278" r:id="rId6"/>
    <p:sldId id="287" r:id="rId7"/>
    <p:sldId id="290" r:id="rId8"/>
    <p:sldId id="273" r:id="rId9"/>
    <p:sldId id="267" r:id="rId10"/>
    <p:sldId id="289" r:id="rId11"/>
  </p:sldIdLst>
  <p:sldSz cx="9144000" cy="6858000" type="screen4x3"/>
  <p:notesSz cx="6819900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3FF"/>
    <a:srgbClr val="CC99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A1AAC-6FFB-486B-8CD9-8E8D4007B152}" v="149" dt="2022-01-03T08:56:30.544"/>
    <p1510:client id="{4050BC60-B3A7-4E65-B32C-BA7296505077}" v="112" dt="2023-11-27T12:01:16.044"/>
    <p1510:client id="{5EAFAE89-FF0A-47D5-9569-74AF9403ADA4}" v="6" dt="2022-11-17T10:13:29.089"/>
    <p1510:client id="{E8E5AA76-C40D-402E-B8CB-0BF524266207}" v="14" dt="2022-01-03T08:58:14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3" autoAdjust="0"/>
    <p:restoredTop sz="71048" autoAdjust="0"/>
  </p:normalViewPr>
  <p:slideViewPr>
    <p:cSldViewPr showGuides="1">
      <p:cViewPr varScale="1">
        <p:scale>
          <a:sx n="114" d="100"/>
          <a:sy n="114" d="100"/>
        </p:scale>
        <p:origin x="18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5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429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file:///F:\FOS\Veranstaltungen\Infoveranstaltungen\RS%20Plus_Klasse%2010\131218_Elternabend_Wege_nach_der_FOS.pptx#-1,1,Wege nach der FO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88C53-4265-4CBE-85DD-18D6DAA5DA8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47ABA5D-3163-4212-B637-59A5799A94EB}" type="pres">
      <dgm:prSet presAssocID="{D9C88C53-4265-4CBE-85DD-18D6DAA5DA83}" presName="cycle" presStyleCnt="0">
        <dgm:presLayoutVars>
          <dgm:dir/>
          <dgm:resizeHandles val="exact"/>
        </dgm:presLayoutVars>
      </dgm:prSet>
      <dgm:spPr/>
    </dgm:pt>
  </dgm:ptLst>
  <dgm:cxnLst>
    <dgm:cxn modelId="{14CA1283-16DD-4E58-95EC-FC6EEE8A69B2}" type="presOf" srcId="{D9C88C53-4265-4CBE-85DD-18D6DAA5DA83}" destId="{247ABA5D-3163-4212-B637-59A5799A94EB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FD08F5-923E-45F8-9B6A-12EA879A6BD6}" type="doc">
      <dgm:prSet loTypeId="urn:microsoft.com/office/officeart/2005/8/layout/arrow2" loCatId="process" qsTypeId="urn:microsoft.com/office/officeart/2005/8/quickstyle/3d3" qsCatId="3D" csTypeId="urn:microsoft.com/office/officeart/2005/8/colors/accent4_1" csCatId="accent4" phldr="1"/>
      <dgm:spPr/>
      <dgm:t>
        <a:bodyPr/>
        <a:lstStyle/>
        <a:p>
          <a:endParaRPr lang="de-DE"/>
        </a:p>
      </dgm:t>
    </dgm:pt>
    <dgm:pt modelId="{06D45175-DF27-4B43-A203-B2973EA5B654}">
      <dgm:prSet phldrT="[Text]" custT="1"/>
      <dgm:spPr/>
      <dgm:t>
        <a:bodyPr/>
        <a:lstStyle/>
        <a:p>
          <a:r>
            <a:rPr lang="de-DE" sz="1600" dirty="0">
              <a:latin typeface="Arial" pitchFamily="34" charset="0"/>
              <a:cs typeface="Arial" pitchFamily="34" charset="0"/>
            </a:rPr>
            <a:t>Berufsausbildung</a:t>
          </a:r>
        </a:p>
      </dgm:t>
    </dgm:pt>
    <dgm:pt modelId="{B90E499D-AEDC-4A03-A69C-4C0DA827047C}" type="parTrans" cxnId="{9B411901-E875-47B6-9BD4-C4CB1C385BE0}">
      <dgm:prSet/>
      <dgm:spPr/>
      <dgm:t>
        <a:bodyPr/>
        <a:lstStyle/>
        <a:p>
          <a:endParaRPr lang="de-DE"/>
        </a:p>
      </dgm:t>
    </dgm:pt>
    <dgm:pt modelId="{1465FFCE-FA11-4758-A5B5-AE3CD09CC028}" type="sibTrans" cxnId="{9B411901-E875-47B6-9BD4-C4CB1C385BE0}">
      <dgm:prSet/>
      <dgm:spPr/>
      <dgm:t>
        <a:bodyPr/>
        <a:lstStyle/>
        <a:p>
          <a:endParaRPr lang="de-DE"/>
        </a:p>
      </dgm:t>
    </dgm:pt>
    <dgm:pt modelId="{D012AAB7-2667-4D8C-80DA-1A3697A8E722}">
      <dgm:prSet phldrT="[Text]" custT="1"/>
      <dgm:spPr/>
      <dgm:t>
        <a:bodyPr/>
        <a:lstStyle/>
        <a:p>
          <a:endParaRPr lang="de-DE" sz="1500" dirty="0"/>
        </a:p>
        <a:p>
          <a:r>
            <a:rPr lang="de-DE" sz="1600" dirty="0">
              <a:latin typeface="Arial" pitchFamily="34" charset="0"/>
              <a:cs typeface="Arial" pitchFamily="34" charset="0"/>
            </a:rPr>
            <a:t>Studium an der Fachhochschule/ Duales Studium</a:t>
          </a:r>
        </a:p>
      </dgm:t>
    </dgm:pt>
    <dgm:pt modelId="{A7A74D21-AF02-4DEB-BE63-BC1BD197E2FE}" type="parTrans" cxnId="{AC668DC4-466B-4FBB-8910-68B31BEE248C}">
      <dgm:prSet/>
      <dgm:spPr/>
      <dgm:t>
        <a:bodyPr/>
        <a:lstStyle/>
        <a:p>
          <a:endParaRPr lang="de-DE"/>
        </a:p>
      </dgm:t>
    </dgm:pt>
    <dgm:pt modelId="{FD5BAC60-CC57-4368-B3F1-8130F24F0EF8}" type="sibTrans" cxnId="{AC668DC4-466B-4FBB-8910-68B31BEE248C}">
      <dgm:prSet/>
      <dgm:spPr/>
      <dgm:t>
        <a:bodyPr/>
        <a:lstStyle/>
        <a:p>
          <a:endParaRPr lang="de-DE"/>
        </a:p>
      </dgm:t>
    </dgm:pt>
    <dgm:pt modelId="{5B72AD60-7B04-4981-A7FA-40E9B151B5E6}">
      <dgm:prSet phldrT="[Text]" custT="1"/>
      <dgm:spPr/>
      <dgm:t>
        <a:bodyPr/>
        <a:lstStyle/>
        <a:p>
          <a:r>
            <a:rPr lang="de-DE" sz="1600" dirty="0">
              <a:latin typeface="Arial" pitchFamily="34" charset="0"/>
              <a:cs typeface="Arial" pitchFamily="34" charset="0"/>
            </a:rPr>
            <a:t>Abitur in der Berufsoberschule II</a:t>
          </a:r>
        </a:p>
      </dgm:t>
    </dgm:pt>
    <dgm:pt modelId="{72CA6D3C-2ECA-4B6E-A22B-FBAFF1EB784E}" type="parTrans" cxnId="{35439445-00C4-4ED5-A8E2-9EB6BBE6024A}">
      <dgm:prSet/>
      <dgm:spPr/>
      <dgm:t>
        <a:bodyPr/>
        <a:lstStyle/>
        <a:p>
          <a:endParaRPr lang="de-DE"/>
        </a:p>
      </dgm:t>
    </dgm:pt>
    <dgm:pt modelId="{59C70B64-ADAB-4335-9C93-E2A43E9BDFCA}" type="sibTrans" cxnId="{35439445-00C4-4ED5-A8E2-9EB6BBE6024A}">
      <dgm:prSet/>
      <dgm:spPr/>
      <dgm:t>
        <a:bodyPr/>
        <a:lstStyle/>
        <a:p>
          <a:endParaRPr lang="de-DE"/>
        </a:p>
      </dgm:t>
    </dgm:pt>
    <dgm:pt modelId="{E4402CBF-E183-4B08-B2F8-816626CE81D1}">
      <dgm:prSet/>
      <dgm:spPr/>
      <dgm:t>
        <a:bodyPr/>
        <a:lstStyle/>
        <a:p>
          <a:r>
            <a:rPr lang="de-DE" dirty="0"/>
            <a:t>Studium an der Universität</a:t>
          </a:r>
        </a:p>
      </dgm:t>
    </dgm:pt>
    <dgm:pt modelId="{F2665A81-27D7-4D30-8782-55FE9B410993}" type="parTrans" cxnId="{715C585B-233E-4B6F-90CA-9994005BC9E6}">
      <dgm:prSet/>
      <dgm:spPr/>
      <dgm:t>
        <a:bodyPr/>
        <a:lstStyle/>
        <a:p>
          <a:endParaRPr lang="de-DE"/>
        </a:p>
      </dgm:t>
    </dgm:pt>
    <dgm:pt modelId="{50CB3A9A-0342-4054-88DD-7A801799C822}" type="sibTrans" cxnId="{715C585B-233E-4B6F-90CA-9994005BC9E6}">
      <dgm:prSet/>
      <dgm:spPr/>
      <dgm:t>
        <a:bodyPr/>
        <a:lstStyle/>
        <a:p>
          <a:endParaRPr lang="de-DE"/>
        </a:p>
      </dgm:t>
    </dgm:pt>
    <dgm:pt modelId="{2A093883-AB7D-48AF-AC45-6D3521E9770F}" type="pres">
      <dgm:prSet presAssocID="{CBFD08F5-923E-45F8-9B6A-12EA879A6BD6}" presName="arrowDiagram" presStyleCnt="0">
        <dgm:presLayoutVars>
          <dgm:chMax val="5"/>
          <dgm:dir/>
          <dgm:resizeHandles val="exact"/>
        </dgm:presLayoutVars>
      </dgm:prSet>
      <dgm:spPr/>
    </dgm:pt>
    <dgm:pt modelId="{AD1D7338-14EB-44AA-80A7-7059435FEDC6}" type="pres">
      <dgm:prSet presAssocID="{CBFD08F5-923E-45F8-9B6A-12EA879A6BD6}" presName="arrow" presStyleLbl="bgShp" presStyleIdx="0" presStyleCnt="1" custScaleX="113697" custScaleY="71391" custLinFactNeighborX="0" custLinFactNeighborY="-20486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Wege nach der FOS"/>
          </dgm14:cNvPr>
        </a:ext>
      </dgm:extLst>
    </dgm:pt>
    <dgm:pt modelId="{00BFBFED-3A6C-48A5-84FD-A2F0555EB453}" type="pres">
      <dgm:prSet presAssocID="{CBFD08F5-923E-45F8-9B6A-12EA879A6BD6}" presName="arrowDiagram4" presStyleCnt="0"/>
      <dgm:spPr/>
    </dgm:pt>
    <dgm:pt modelId="{593FFA58-F9F3-4721-A1EC-D41D07D26E16}" type="pres">
      <dgm:prSet presAssocID="{06D45175-DF27-4B43-A203-B2973EA5B654}" presName="bullet4a" presStyleLbl="node1" presStyleIdx="0" presStyleCnt="4"/>
      <dgm:spPr/>
    </dgm:pt>
    <dgm:pt modelId="{816790F9-C17F-4A93-881E-2ECB3D578804}" type="pres">
      <dgm:prSet presAssocID="{06D45175-DF27-4B43-A203-B2973EA5B654}" presName="textBox4a" presStyleLbl="revTx" presStyleIdx="0" presStyleCnt="4" custScaleX="143372" custLinFactNeighborX="-24367" custLinFactNeighborY="25009">
        <dgm:presLayoutVars>
          <dgm:bulletEnabled val="1"/>
        </dgm:presLayoutVars>
      </dgm:prSet>
      <dgm:spPr/>
    </dgm:pt>
    <dgm:pt modelId="{047BB9B3-8E59-4974-BD0B-A1B27F581F73}" type="pres">
      <dgm:prSet presAssocID="{D012AAB7-2667-4D8C-80DA-1A3697A8E722}" presName="bullet4b" presStyleLbl="node1" presStyleIdx="1" presStyleCnt="4"/>
      <dgm:spPr/>
    </dgm:pt>
    <dgm:pt modelId="{59419CC9-1F1D-4B59-8FAF-AE7EB76F1360}" type="pres">
      <dgm:prSet presAssocID="{D012AAB7-2667-4D8C-80DA-1A3697A8E722}" presName="textBox4b" presStyleLbl="revTx" presStyleIdx="1" presStyleCnt="4" custScaleX="197857" custLinFactNeighborX="54008" custLinFactNeighborY="6241">
        <dgm:presLayoutVars>
          <dgm:bulletEnabled val="1"/>
        </dgm:presLayoutVars>
      </dgm:prSet>
      <dgm:spPr/>
    </dgm:pt>
    <dgm:pt modelId="{4DDF7557-E393-4767-B977-537E2DD9D1CF}" type="pres">
      <dgm:prSet presAssocID="{5B72AD60-7B04-4981-A7FA-40E9B151B5E6}" presName="bullet4c" presStyleLbl="node1" presStyleIdx="2" presStyleCnt="4"/>
      <dgm:spPr/>
    </dgm:pt>
    <dgm:pt modelId="{85E4AD0C-6E42-43AF-9437-55BFA74A7D6B}" type="pres">
      <dgm:prSet presAssocID="{5B72AD60-7B04-4981-A7FA-40E9B151B5E6}" presName="textBox4c" presStyleLbl="revTx" presStyleIdx="2" presStyleCnt="4" custScaleX="162699" custLinFactNeighborX="28770" custLinFactNeighborY="17183">
        <dgm:presLayoutVars>
          <dgm:bulletEnabled val="1"/>
        </dgm:presLayoutVars>
      </dgm:prSet>
      <dgm:spPr/>
    </dgm:pt>
    <dgm:pt modelId="{1EB20826-6700-4766-8276-1B8B6DA61474}" type="pres">
      <dgm:prSet presAssocID="{E4402CBF-E183-4B08-B2F8-816626CE81D1}" presName="bullet4d" presStyleLbl="node1" presStyleIdx="3" presStyleCnt="4"/>
      <dgm:spPr/>
    </dgm:pt>
    <dgm:pt modelId="{A2DCF86C-94AB-4581-9395-59F19D2F3F61}" type="pres">
      <dgm:prSet presAssocID="{E4402CBF-E183-4B08-B2F8-816626CE81D1}" presName="textBox4d" presStyleLbl="revTx" presStyleIdx="3" presStyleCnt="4" custLinFactNeighborX="29365" custLinFactNeighborY="12346">
        <dgm:presLayoutVars>
          <dgm:bulletEnabled val="1"/>
        </dgm:presLayoutVars>
      </dgm:prSet>
      <dgm:spPr/>
    </dgm:pt>
  </dgm:ptLst>
  <dgm:cxnLst>
    <dgm:cxn modelId="{9B411901-E875-47B6-9BD4-C4CB1C385BE0}" srcId="{CBFD08F5-923E-45F8-9B6A-12EA879A6BD6}" destId="{06D45175-DF27-4B43-A203-B2973EA5B654}" srcOrd="0" destOrd="0" parTransId="{B90E499D-AEDC-4A03-A69C-4C0DA827047C}" sibTransId="{1465FFCE-FA11-4758-A5B5-AE3CD09CC028}"/>
    <dgm:cxn modelId="{715C585B-233E-4B6F-90CA-9994005BC9E6}" srcId="{CBFD08F5-923E-45F8-9B6A-12EA879A6BD6}" destId="{E4402CBF-E183-4B08-B2F8-816626CE81D1}" srcOrd="3" destOrd="0" parTransId="{F2665A81-27D7-4D30-8782-55FE9B410993}" sibTransId="{50CB3A9A-0342-4054-88DD-7A801799C822}"/>
    <dgm:cxn modelId="{35439445-00C4-4ED5-A8E2-9EB6BBE6024A}" srcId="{CBFD08F5-923E-45F8-9B6A-12EA879A6BD6}" destId="{5B72AD60-7B04-4981-A7FA-40E9B151B5E6}" srcOrd="2" destOrd="0" parTransId="{72CA6D3C-2ECA-4B6E-A22B-FBAFF1EB784E}" sibTransId="{59C70B64-ADAB-4335-9C93-E2A43E9BDFCA}"/>
    <dgm:cxn modelId="{25B97B52-6956-4798-9298-00BFF2D8E4FC}" type="presOf" srcId="{5B72AD60-7B04-4981-A7FA-40E9B151B5E6}" destId="{85E4AD0C-6E42-43AF-9437-55BFA74A7D6B}" srcOrd="0" destOrd="0" presId="urn:microsoft.com/office/officeart/2005/8/layout/arrow2"/>
    <dgm:cxn modelId="{563D9E52-4F45-4858-8B73-3B093937854C}" type="presOf" srcId="{CBFD08F5-923E-45F8-9B6A-12EA879A6BD6}" destId="{2A093883-AB7D-48AF-AC45-6D3521E9770F}" srcOrd="0" destOrd="0" presId="urn:microsoft.com/office/officeart/2005/8/layout/arrow2"/>
    <dgm:cxn modelId="{F4F5438A-ED1C-4098-A143-3E1AE4026EB9}" type="presOf" srcId="{E4402CBF-E183-4B08-B2F8-816626CE81D1}" destId="{A2DCF86C-94AB-4581-9395-59F19D2F3F61}" srcOrd="0" destOrd="0" presId="urn:microsoft.com/office/officeart/2005/8/layout/arrow2"/>
    <dgm:cxn modelId="{AC668DC4-466B-4FBB-8910-68B31BEE248C}" srcId="{CBFD08F5-923E-45F8-9B6A-12EA879A6BD6}" destId="{D012AAB7-2667-4D8C-80DA-1A3697A8E722}" srcOrd="1" destOrd="0" parTransId="{A7A74D21-AF02-4DEB-BE63-BC1BD197E2FE}" sibTransId="{FD5BAC60-CC57-4368-B3F1-8130F24F0EF8}"/>
    <dgm:cxn modelId="{1CCFF6C6-EAB0-46FF-98A8-82073EB2287D}" type="presOf" srcId="{06D45175-DF27-4B43-A203-B2973EA5B654}" destId="{816790F9-C17F-4A93-881E-2ECB3D578804}" srcOrd="0" destOrd="0" presId="urn:microsoft.com/office/officeart/2005/8/layout/arrow2"/>
    <dgm:cxn modelId="{5CB517FA-DC6B-479B-A108-6A8A988A05D5}" type="presOf" srcId="{D012AAB7-2667-4D8C-80DA-1A3697A8E722}" destId="{59419CC9-1F1D-4B59-8FAF-AE7EB76F1360}" srcOrd="0" destOrd="0" presId="urn:microsoft.com/office/officeart/2005/8/layout/arrow2"/>
    <dgm:cxn modelId="{12C6100A-46C6-4128-A0CA-E2840FF91113}" type="presParOf" srcId="{2A093883-AB7D-48AF-AC45-6D3521E9770F}" destId="{AD1D7338-14EB-44AA-80A7-7059435FEDC6}" srcOrd="0" destOrd="0" presId="urn:microsoft.com/office/officeart/2005/8/layout/arrow2"/>
    <dgm:cxn modelId="{082498E5-8014-42AE-B7EC-5DEF243DBEC4}" type="presParOf" srcId="{2A093883-AB7D-48AF-AC45-6D3521E9770F}" destId="{00BFBFED-3A6C-48A5-84FD-A2F0555EB453}" srcOrd="1" destOrd="0" presId="urn:microsoft.com/office/officeart/2005/8/layout/arrow2"/>
    <dgm:cxn modelId="{2118BF18-5072-4865-A0CB-E314A83CD8B6}" type="presParOf" srcId="{00BFBFED-3A6C-48A5-84FD-A2F0555EB453}" destId="{593FFA58-F9F3-4721-A1EC-D41D07D26E16}" srcOrd="0" destOrd="0" presId="urn:microsoft.com/office/officeart/2005/8/layout/arrow2"/>
    <dgm:cxn modelId="{FD4B2645-FB93-42D3-B69D-222D2CD65F46}" type="presParOf" srcId="{00BFBFED-3A6C-48A5-84FD-A2F0555EB453}" destId="{816790F9-C17F-4A93-881E-2ECB3D578804}" srcOrd="1" destOrd="0" presId="urn:microsoft.com/office/officeart/2005/8/layout/arrow2"/>
    <dgm:cxn modelId="{1058DD92-2F4E-40C5-A2FE-A0717CC7486B}" type="presParOf" srcId="{00BFBFED-3A6C-48A5-84FD-A2F0555EB453}" destId="{047BB9B3-8E59-4974-BD0B-A1B27F581F73}" srcOrd="2" destOrd="0" presId="urn:microsoft.com/office/officeart/2005/8/layout/arrow2"/>
    <dgm:cxn modelId="{34CB445E-3798-4C18-9657-D7AED8C2B600}" type="presParOf" srcId="{00BFBFED-3A6C-48A5-84FD-A2F0555EB453}" destId="{59419CC9-1F1D-4B59-8FAF-AE7EB76F1360}" srcOrd="3" destOrd="0" presId="urn:microsoft.com/office/officeart/2005/8/layout/arrow2"/>
    <dgm:cxn modelId="{48F3F686-B8E2-45FE-87F3-D81B600D6E0E}" type="presParOf" srcId="{00BFBFED-3A6C-48A5-84FD-A2F0555EB453}" destId="{4DDF7557-E393-4767-B977-537E2DD9D1CF}" srcOrd="4" destOrd="0" presId="urn:microsoft.com/office/officeart/2005/8/layout/arrow2"/>
    <dgm:cxn modelId="{A9A387C8-315F-4CD1-AEE9-1235083F6972}" type="presParOf" srcId="{00BFBFED-3A6C-48A5-84FD-A2F0555EB453}" destId="{85E4AD0C-6E42-43AF-9437-55BFA74A7D6B}" srcOrd="5" destOrd="0" presId="urn:microsoft.com/office/officeart/2005/8/layout/arrow2"/>
    <dgm:cxn modelId="{7F40BBD4-2590-4C1D-A6E3-0CA1265FAB32}" type="presParOf" srcId="{00BFBFED-3A6C-48A5-84FD-A2F0555EB453}" destId="{1EB20826-6700-4766-8276-1B8B6DA61474}" srcOrd="6" destOrd="0" presId="urn:microsoft.com/office/officeart/2005/8/layout/arrow2"/>
    <dgm:cxn modelId="{63BA4FC3-545B-46AA-BBDE-4FA374C15DB7}" type="presParOf" srcId="{00BFBFED-3A6C-48A5-84FD-A2F0555EB453}" destId="{A2DCF86C-94AB-4581-9395-59F19D2F3F6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D7338-14EB-44AA-80A7-7059435FEDC6}">
      <dsp:nvSpPr>
        <dsp:cNvPr id="0" name=""/>
        <dsp:cNvSpPr/>
      </dsp:nvSpPr>
      <dsp:spPr>
        <a:xfrm>
          <a:off x="-317684" y="0"/>
          <a:ext cx="7728616" cy="303302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FFA58-F9F3-4721-A1EC-D41D07D26E16}">
      <dsp:nvSpPr>
        <dsp:cNvPr id="0" name=""/>
        <dsp:cNvSpPr/>
      </dsp:nvSpPr>
      <dsp:spPr>
        <a:xfrm>
          <a:off x="817405" y="2855302"/>
          <a:ext cx="156343" cy="1563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6790F9-C17F-4A93-881E-2ECB3D578804}">
      <dsp:nvSpPr>
        <dsp:cNvPr id="0" name=""/>
        <dsp:cNvSpPr/>
      </dsp:nvSpPr>
      <dsp:spPr>
        <a:xfrm>
          <a:off x="360265" y="3186349"/>
          <a:ext cx="1666530" cy="10111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3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itchFamily="34" charset="0"/>
              <a:cs typeface="Arial" pitchFamily="34" charset="0"/>
            </a:rPr>
            <a:t>Berufsausbildung</a:t>
          </a:r>
        </a:p>
      </dsp:txBody>
      <dsp:txXfrm>
        <a:off x="360265" y="3186349"/>
        <a:ext cx="1666530" cy="1011136"/>
      </dsp:txXfrm>
    </dsp:sp>
    <dsp:sp modelId="{047BB9B3-8E59-4974-BD0B-A1B27F581F73}">
      <dsp:nvSpPr>
        <dsp:cNvPr id="0" name=""/>
        <dsp:cNvSpPr/>
      </dsp:nvSpPr>
      <dsp:spPr>
        <a:xfrm>
          <a:off x="1922007" y="1867107"/>
          <a:ext cx="271902" cy="2719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419CC9-1F1D-4B59-8FAF-AE7EB76F1360}">
      <dsp:nvSpPr>
        <dsp:cNvPr id="0" name=""/>
        <dsp:cNvSpPr/>
      </dsp:nvSpPr>
      <dsp:spPr>
        <a:xfrm>
          <a:off x="2130468" y="2124231"/>
          <a:ext cx="2824382" cy="19415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75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5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itchFamily="34" charset="0"/>
              <a:cs typeface="Arial" pitchFamily="34" charset="0"/>
            </a:rPr>
            <a:t>Studium an der Fachhochschule/ Duales Studium</a:t>
          </a:r>
        </a:p>
      </dsp:txBody>
      <dsp:txXfrm>
        <a:off x="2130468" y="2124231"/>
        <a:ext cx="2824382" cy="1941551"/>
      </dsp:txXfrm>
    </dsp:sp>
    <dsp:sp modelId="{4DDF7557-E393-4767-B977-537E2DD9D1CF}">
      <dsp:nvSpPr>
        <dsp:cNvPr id="0" name=""/>
        <dsp:cNvSpPr/>
      </dsp:nvSpPr>
      <dsp:spPr>
        <a:xfrm>
          <a:off x="3332500" y="1138919"/>
          <a:ext cx="360270" cy="3602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E4AD0C-6E42-43AF-9437-55BFA74A7D6B}">
      <dsp:nvSpPr>
        <dsp:cNvPr id="0" name=""/>
        <dsp:cNvSpPr/>
      </dsp:nvSpPr>
      <dsp:spPr>
        <a:xfrm>
          <a:off x="3475813" y="1622916"/>
          <a:ext cx="2322506" cy="262555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90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>
              <a:latin typeface="Arial" pitchFamily="34" charset="0"/>
              <a:cs typeface="Arial" pitchFamily="34" charset="0"/>
            </a:rPr>
            <a:t>Abitur in der Berufsoberschule II</a:t>
          </a:r>
        </a:p>
      </dsp:txBody>
      <dsp:txXfrm>
        <a:off x="3475813" y="1622916"/>
        <a:ext cx="2322506" cy="2625555"/>
      </dsp:txXfrm>
    </dsp:sp>
    <dsp:sp modelId="{1EB20826-6700-4766-8276-1B8B6DA61474}">
      <dsp:nvSpPr>
        <dsp:cNvPr id="0" name=""/>
        <dsp:cNvSpPr/>
      </dsp:nvSpPr>
      <dsp:spPr>
        <a:xfrm>
          <a:off x="4868747" y="657143"/>
          <a:ext cx="482626" cy="4826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DCF86C-94AB-4581-9395-59F19D2F3F61}">
      <dsp:nvSpPr>
        <dsp:cNvPr id="0" name=""/>
        <dsp:cNvSpPr/>
      </dsp:nvSpPr>
      <dsp:spPr>
        <a:xfrm>
          <a:off x="5529242" y="1202317"/>
          <a:ext cx="1427486" cy="304615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734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Studium an der Universität</a:t>
          </a:r>
        </a:p>
      </dsp:txBody>
      <dsp:txXfrm>
        <a:off x="5529242" y="1202317"/>
        <a:ext cx="1427486" cy="3046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CF681-7229-4692-BF7A-9180A52FF868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BE7BE-6671-4F64-93D5-BB2621539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2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18:47:00.8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117 40 3553,'-39'-9'3352,"5"-1"-959,5-3-2177,14 5 1985,23 10-3002,-2 2-359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3032" y="0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E6B2F5A-E5FB-4A13-AC30-A591BAB10E00}" type="datetimeFigureOut">
              <a:rPr lang="de-DE" altLang="de-DE"/>
              <a:pPr/>
              <a:t>25.01.2024</a:t>
            </a:fld>
            <a:endParaRPr lang="de-DE" altLang="de-DE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991" y="4711383"/>
            <a:ext cx="5455920" cy="446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043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3032" y="9421043"/>
            <a:ext cx="2955290" cy="49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667C012-BAC0-4268-BBEB-0AAC3224EF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749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199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Auswahl an interessanten</a:t>
            </a:r>
            <a:r>
              <a:rPr lang="de-DE" baseline="0" dirty="0"/>
              <a:t> Praktikumsbetrieben</a:t>
            </a:r>
          </a:p>
          <a:p>
            <a:r>
              <a:rPr lang="de-DE" baseline="0" dirty="0"/>
              <a:t>Eignung: Ausbildungsberechtigt für einen kfm. Ausbildungsberuf!</a:t>
            </a:r>
          </a:p>
          <a:p>
            <a:r>
              <a:rPr lang="de-DE" baseline="0" dirty="0"/>
              <a:t>Liste mit 50 Adressen</a:t>
            </a:r>
          </a:p>
          <a:p>
            <a:endParaRPr lang="de-DE" baseline="0" dirty="0"/>
          </a:p>
          <a:p>
            <a:r>
              <a:rPr lang="de-DE" baseline="0" dirty="0"/>
              <a:t>Ansprechpartner anrufen, Bewerbung, Vorstellungsgespräch </a:t>
            </a:r>
          </a:p>
          <a:p>
            <a:endParaRPr lang="de-DE" baseline="0" dirty="0"/>
          </a:p>
          <a:p>
            <a:r>
              <a:rPr lang="de-DE" baseline="0" dirty="0"/>
              <a:t>Liste ist auf der </a:t>
            </a:r>
            <a:r>
              <a:rPr lang="de-DE" baseline="0" dirty="0" err="1"/>
              <a:t>homepage</a:t>
            </a:r>
            <a:r>
              <a:rPr lang="de-DE" baseline="0" dirty="0"/>
              <a:t> zu finden.</a:t>
            </a:r>
          </a:p>
          <a:p>
            <a:r>
              <a:rPr lang="de-DE" baseline="0" dirty="0"/>
              <a:t>Eignung der Betriebe; eigene Betriebe finden!</a:t>
            </a:r>
          </a:p>
          <a:p>
            <a:endParaRPr lang="de-DE" baseline="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240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Besonderheit</a:t>
            </a:r>
            <a:r>
              <a:rPr lang="de-DE" baseline="0" dirty="0"/>
              <a:t> FOS: Praktikum in Klasse 11, d. h. nur 2 Tage pro Woche Schule</a:t>
            </a:r>
          </a:p>
          <a:p>
            <a:r>
              <a:rPr lang="de-DE" baseline="0" dirty="0"/>
              <a:t>Einige Vorteile: </a:t>
            </a:r>
          </a:p>
          <a:p>
            <a:r>
              <a:rPr lang="de-DE" baseline="0" dirty="0"/>
              <a:t>- Abwechslung (gerade schulmüde </a:t>
            </a:r>
            <a:r>
              <a:rPr lang="de-DE" baseline="0" dirty="0" err="1"/>
              <a:t>SuS</a:t>
            </a:r>
            <a:r>
              <a:rPr lang="de-DE" baseline="0" dirty="0"/>
              <a:t> werden wieder wach)</a:t>
            </a:r>
          </a:p>
          <a:p>
            <a:pPr marL="171450" indent="-171450">
              <a:buFontTx/>
              <a:buChar char="-"/>
            </a:pPr>
            <a:r>
              <a:rPr lang="de-DE" baseline="0" dirty="0"/>
              <a:t>Persönlichkeitsentwicklung durch Anerkennung, die im Betrieb erfahren wird</a:t>
            </a:r>
          </a:p>
          <a:p>
            <a:pPr marL="171450" indent="-171450">
              <a:buFontTx/>
              <a:buChar char="-"/>
            </a:pPr>
            <a:r>
              <a:rPr lang="de-DE" baseline="0" dirty="0"/>
              <a:t>Ablauf sehr ähnlich zu dem 1. Ausbildungsjahr einer kfm. Berufsausbildung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358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/>
              <a:t>Im Lehrplan steht, dass die persönlichen Erfahrungen der Schülerinnen und Schüler im Unterricht in den Vordergrund rücken sollen. </a:t>
            </a:r>
          </a:p>
          <a:p>
            <a:endParaRPr lang="de-DE" altLang="de-DE" dirty="0"/>
          </a:p>
          <a:p>
            <a:r>
              <a:rPr lang="de-DE" altLang="de-DE" dirty="0"/>
              <a:t>Funktioniert in der FOS besonders gut, weil die Lernenden Gelegenheit haben im Praktikum Erfahrungen zu sammeln, an die im Unterricht angeknüpft werden kann.</a:t>
            </a:r>
          </a:p>
          <a:p>
            <a:endParaRPr lang="de-DE" altLang="de-DE" dirty="0"/>
          </a:p>
          <a:p>
            <a:r>
              <a:rPr lang="de-DE" altLang="de-DE" dirty="0"/>
              <a:t>Lernsituationen werden geschaffen, anhand derer berufliche Handlungskompetenz erworben werden kann, die auf andere Situationen übertragbar sind, d.</a:t>
            </a:r>
            <a:r>
              <a:rPr lang="de-DE" altLang="de-DE" baseline="0" dirty="0"/>
              <a:t> h. kein stures Auswendiglernen sondern Anwenden von Wissen in verschiedenen Situationen.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73267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Inhalte orientieren sich an den Lehrplänen kaufmännischer Ausbildungsberufe.</a:t>
            </a:r>
            <a:r>
              <a:rPr lang="de-DE" altLang="de-DE" baseline="0" dirty="0"/>
              <a:t> Realistische Voraussetzung für anspruchsvolle kfm. Ausbildungsberufe; Übergang in BOS II nahtlos möglich (1-jährig zum allgemeinbildenden Abitur)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Arbeiten am Computer in kleinen Gruppen! Teilung der Klassen oftmals auch in anderen Fächern möglich!</a:t>
            </a:r>
          </a:p>
          <a:p>
            <a:pPr eaLnBrk="1" hangingPunct="1"/>
            <a:r>
              <a:rPr lang="de-DE" altLang="de-DE" dirty="0"/>
              <a:t>Sowohl in Klasse</a:t>
            </a:r>
            <a:r>
              <a:rPr lang="de-DE" altLang="de-DE" baseline="0" dirty="0"/>
              <a:t> 11, als auch in Klasse 12 wird Förderunterricht in kleinen Gruppen angeboten. Die Schüler werden hauptsächlich von 3 Lehrkräften unterrichtet, so dass ein enger Kontakt zwischen </a:t>
            </a:r>
            <a:r>
              <a:rPr lang="de-DE" altLang="de-DE" baseline="0" dirty="0" err="1"/>
              <a:t>SuS</a:t>
            </a:r>
            <a:r>
              <a:rPr lang="de-DE" altLang="de-DE" baseline="0" dirty="0"/>
              <a:t> und Lehrkräften besteht, der die Basis der individuellen Förderung ist. Die FOS bietet prinzipiell durch die geringe Klassenanzahl eine persönliche Arbeitsatmosphäre.</a:t>
            </a:r>
            <a:endParaRPr lang="de-DE" alt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7660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Kürzester Weg!</a:t>
            </a:r>
          </a:p>
          <a:p>
            <a:endParaRPr lang="de-DE" dirty="0"/>
          </a:p>
          <a:p>
            <a:r>
              <a:rPr lang="de-DE" dirty="0"/>
              <a:t>Alle Wege stehe mir – ohne verlorene Zeit – zur Verfügung</a:t>
            </a:r>
          </a:p>
          <a:p>
            <a:r>
              <a:rPr lang="de-DE" dirty="0"/>
              <a:t>Schulmüdigkeit!</a:t>
            </a:r>
          </a:p>
          <a:p>
            <a:endParaRPr lang="de-DE" dirty="0"/>
          </a:p>
          <a:p>
            <a:r>
              <a:rPr lang="de-DE" dirty="0"/>
              <a:t>Gute Chancen, das Fachabitur zu schaffen, wenn mir die gymnasiale Oberstufe als zu schwierig erscheint.</a:t>
            </a:r>
          </a:p>
          <a:p>
            <a:endParaRPr lang="de-DE" dirty="0"/>
          </a:p>
          <a:p>
            <a:r>
              <a:rPr lang="de-DE" dirty="0"/>
              <a:t>Häufige Übernahme der Praktikanten in die</a:t>
            </a:r>
            <a:r>
              <a:rPr lang="de-DE" baseline="0" dirty="0"/>
              <a:t> Berufsausbildung nach Klasse 12!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343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9672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Anmeldeformular</a:t>
            </a:r>
            <a:r>
              <a:rPr lang="de-DE" baseline="0" dirty="0"/>
              <a:t> (liegt hier vorne, kann gleich ausgefüllt werden); Zeugnis bis 01. März einreichen, bei Erfüllung der Kriterien erhalten Sie vorläufige Zusage; Bei Nichterfüllung vorläufige Absage, entscheidend ist das Abschlusszeugnis:; Praktikumsvertrag kann bis Ende Mai nachgereicht werden; Wichtig: Bei Auswahl des Betriebes sich Gedanken machen, gerne auch mit Berufsberater sprechen (Was passt zu mir?) oder mit mir Kontakt aufnehmen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3841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C012-BAC0-4268-BBEB-0AAC3224EF29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126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09961564-2DD2-495C-BD4C-866D6BCDF81C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cid:09961564-2DD2-495C-BD4C-866D6BCDF81C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696744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55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19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9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62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31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36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76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2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72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71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39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4C1059E4-C831-4693-B369-57A77D9BD286" descr="09961564-2DD2-495C-BD4C-866D6BCDF81C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91" y="44624"/>
            <a:ext cx="1810544" cy="127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r Verbinder 2"/>
          <p:cNvCxnSpPr/>
          <p:nvPr userDrawn="1"/>
        </p:nvCxnSpPr>
        <p:spPr>
          <a:xfrm flipV="1">
            <a:off x="478891" y="1340767"/>
            <a:ext cx="783752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  <p:sldLayoutId id="2147483828" r:id="rId4"/>
    <p:sldLayoutId id="2147483827" r:id="rId5"/>
    <p:sldLayoutId id="2147483826" r:id="rId6"/>
    <p:sldLayoutId id="2147483825" r:id="rId7"/>
    <p:sldLayoutId id="2147483824" r:id="rId8"/>
    <p:sldLayoutId id="2147483823" r:id="rId9"/>
    <p:sldLayoutId id="2147483822" r:id="rId10"/>
    <p:sldLayoutId id="2147483821" r:id="rId11"/>
    <p:sldLayoutId id="2147483820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ublicdomainpictures.net/view-image.php?image=327598&amp;picture=eu-flag-european-union-flag-idea-desig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07704" y="5013176"/>
            <a:ext cx="5544616" cy="1368152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accent6"/>
              </a:buClr>
              <a:buSzPct val="90000"/>
              <a:buNone/>
            </a:pPr>
            <a:r>
              <a:rPr lang="de-DE" altLang="de-DE" sz="3200" dirty="0">
                <a:latin typeface="Arial" charset="0"/>
                <a:cs typeface="Arial" charset="0"/>
              </a:rPr>
              <a:t>Fachoberschule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/>
              </a:buClr>
              <a:buSzPct val="90000"/>
              <a:buNone/>
            </a:pPr>
            <a:r>
              <a:rPr lang="de-DE" altLang="de-DE" sz="3200" dirty="0">
                <a:latin typeface="Arial" charset="0"/>
                <a:cs typeface="Arial" charset="0"/>
              </a:rPr>
              <a:t>Wirtschaft / Verwaltung            </a:t>
            </a:r>
            <a:r>
              <a:rPr lang="de-DE" altLang="de-DE" sz="2400" b="1" dirty="0">
                <a:latin typeface="Arial" charset="0"/>
                <a:cs typeface="Arial" charset="0"/>
              </a:rPr>
              <a:t>                                                                                                   </a:t>
            </a:r>
            <a:endParaRPr lang="de-DE" altLang="de-DE" sz="2000" dirty="0">
              <a:latin typeface="Arial" charset="0"/>
              <a:cs typeface="Arial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547664" y="5085184"/>
            <a:ext cx="288032" cy="288032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547664" y="5589240"/>
            <a:ext cx="288032" cy="288032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492BC09-9FC8-4568-91E4-62920D477305}"/>
              </a:ext>
            </a:extLst>
          </p:cNvPr>
          <p:cNvSpPr/>
          <p:nvPr/>
        </p:nvSpPr>
        <p:spPr>
          <a:xfrm>
            <a:off x="327216" y="125048"/>
            <a:ext cx="3016960" cy="153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Kontakt:</a:t>
            </a:r>
            <a:br>
              <a:rPr lang="de-DE" sz="1200" dirty="0"/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065 43 – 98 66 15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u.kramer@inrealplus.de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www.inrealplus.de</a:t>
            </a:r>
          </a:p>
          <a:p>
            <a:pPr>
              <a:lnSpc>
                <a:spcPct val="150000"/>
              </a:lnSpc>
            </a:pPr>
            <a:endParaRPr lang="de-DE" sz="1200" dirty="0"/>
          </a:p>
          <a:p>
            <a:pPr>
              <a:lnSpc>
                <a:spcPct val="150000"/>
              </a:lnSpc>
            </a:pPr>
            <a:endParaRPr lang="de-DE" sz="1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12623B-B120-409B-8693-A3AE0432383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0" y="568214"/>
            <a:ext cx="185793" cy="19649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4801984-A5D8-4E82-8DDF-ECC7702A2F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43" y="343548"/>
            <a:ext cx="185793" cy="18991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016F40B-8713-4AC3-9F0B-D7ABFA6B4F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383" y="836712"/>
            <a:ext cx="222906" cy="220935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5B5B8B06-4AEC-4747-8673-B83D54156643}"/>
              </a:ext>
            </a:extLst>
          </p:cNvPr>
          <p:cNvSpPr/>
          <p:nvPr/>
        </p:nvSpPr>
        <p:spPr>
          <a:xfrm>
            <a:off x="35496" y="125048"/>
            <a:ext cx="2088232" cy="999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188" y="1916113"/>
            <a:ext cx="8229600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br>
              <a:rPr lang="de-DE" altLang="de-DE" sz="4000"/>
            </a:br>
            <a:endParaRPr lang="de-DE" altLang="de-DE" sz="4000"/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1101824" y="631286"/>
            <a:ext cx="8840788" cy="7578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de-DE" altLang="de-DE" kern="0" dirty="0"/>
              <a:t>            </a:t>
            </a:r>
            <a:r>
              <a:rPr lang="de-DE" altLang="de-DE" sz="3200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Kontakt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2AA8114-DF84-4979-B840-1DB7B262A1EB}"/>
              </a:ext>
            </a:extLst>
          </p:cNvPr>
          <p:cNvSpPr/>
          <p:nvPr/>
        </p:nvSpPr>
        <p:spPr>
          <a:xfrm>
            <a:off x="2347128" y="1628800"/>
            <a:ext cx="6377296" cy="3554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br>
              <a:rPr lang="de-DE" dirty="0"/>
            </a:b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065 43 – 98 66 15</a:t>
            </a:r>
          </a:p>
          <a:p>
            <a:pPr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u.kramer@inrealplus.de</a:t>
            </a:r>
          </a:p>
          <a:p>
            <a:pPr>
              <a:lnSpc>
                <a:spcPct val="150000"/>
              </a:lnSpc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www.inrealplus.de</a:t>
            </a:r>
          </a:p>
          <a:p>
            <a:pPr>
              <a:lnSpc>
                <a:spcPct val="150000"/>
              </a:lnSpc>
            </a:pPr>
            <a:endParaRPr lang="de-DE" dirty="0"/>
          </a:p>
          <a:p>
            <a:pPr>
              <a:lnSpc>
                <a:spcPct val="150000"/>
              </a:lnSpc>
            </a:pPr>
            <a:endParaRPr lang="de-DE" dirty="0"/>
          </a:p>
        </p:txBody>
      </p:sp>
      <p:pic>
        <p:nvPicPr>
          <p:cNvPr id="21" name="Grafik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798" y="2924944"/>
            <a:ext cx="455065" cy="481265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AE0B4AB5-7748-46FC-B1B2-3CEE6B69D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4798" y="2181824"/>
            <a:ext cx="455065" cy="465159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05158830-8378-46E4-BE60-8929DCA96C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4798" y="3684170"/>
            <a:ext cx="545965" cy="54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C8E2892-3BDB-4996-B0B2-FB11733F90BF}"/>
              </a:ext>
            </a:extLst>
          </p:cNvPr>
          <p:cNvSpPr txBox="1"/>
          <p:nvPr/>
        </p:nvSpPr>
        <p:spPr>
          <a:xfrm>
            <a:off x="842458" y="1700808"/>
            <a:ext cx="7939674" cy="4455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2-jährige Schulform (Klasse 11 und 12)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Abschluss: allgemeine Fachhochschulreife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Abschluss berechtigt zum Studium aller Fächer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hoher Praxisanteil durch betreutes Langzeitpraktikum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möglich: allgemeine Hochschulreife (Abitur)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im Anschluss an die FOS ohne weitere Voraussetzungen</a:t>
            </a:r>
          </a:p>
          <a:p>
            <a:pPr>
              <a:lnSpc>
                <a:spcPct val="150000"/>
              </a:lnSpc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C5A8AF2-08E2-4302-8554-A691BA4A5F51}"/>
              </a:ext>
            </a:extLst>
          </p:cNvPr>
          <p:cNvSpPr txBox="1"/>
          <p:nvPr/>
        </p:nvSpPr>
        <p:spPr>
          <a:xfrm>
            <a:off x="2195736" y="836712"/>
            <a:ext cx="5866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Was ist die Fachoberschule (FOS)?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BB1648B-4F03-4ACE-931C-462F516D1669}"/>
              </a:ext>
            </a:extLst>
          </p:cNvPr>
          <p:cNvSpPr/>
          <p:nvPr/>
        </p:nvSpPr>
        <p:spPr>
          <a:xfrm>
            <a:off x="519435" y="2397694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33A1B06-9F2B-4450-BB9C-71C094F54F50}"/>
              </a:ext>
            </a:extLst>
          </p:cNvPr>
          <p:cNvSpPr/>
          <p:nvPr/>
        </p:nvSpPr>
        <p:spPr>
          <a:xfrm>
            <a:off x="549085" y="2964176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EA4A0FF-93F9-41D7-8A57-D870CFB8A2ED}"/>
              </a:ext>
            </a:extLst>
          </p:cNvPr>
          <p:cNvSpPr/>
          <p:nvPr/>
        </p:nvSpPr>
        <p:spPr>
          <a:xfrm>
            <a:off x="557774" y="3530658"/>
            <a:ext cx="189112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B56D69A-8131-4D65-9347-A89C2D140C80}"/>
              </a:ext>
            </a:extLst>
          </p:cNvPr>
          <p:cNvSpPr/>
          <p:nvPr/>
        </p:nvSpPr>
        <p:spPr>
          <a:xfrm>
            <a:off x="519434" y="1916832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BA4967C-1DCC-427F-9F45-AA5A8ECE633F}"/>
              </a:ext>
            </a:extLst>
          </p:cNvPr>
          <p:cNvSpPr/>
          <p:nvPr/>
        </p:nvSpPr>
        <p:spPr>
          <a:xfrm>
            <a:off x="557774" y="4097140"/>
            <a:ext cx="189112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97DFE722-1EBA-498B-8D41-27E68851F4D9}"/>
                  </a:ext>
                </a:extLst>
              </p14:cNvPr>
              <p14:cNvContentPartPr/>
              <p14:nvPr/>
            </p14:nvContentPartPr>
            <p14:xfrm>
              <a:off x="2281217" y="1084705"/>
              <a:ext cx="42120" cy="1476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97DFE722-1EBA-498B-8D41-27E68851F4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6897" y="1080385"/>
                <a:ext cx="50760" cy="2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992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4751" y="2420938"/>
            <a:ext cx="7632898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bg2"/>
              </a:buClr>
              <a:buSzPct val="144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charset="0"/>
              </a:rPr>
              <a:t>Hahn Kunststoffe</a:t>
            </a:r>
          </a:p>
          <a:p>
            <a:pPr marL="342900" indent="-342900">
              <a:lnSpc>
                <a:spcPct val="150000"/>
              </a:lnSpc>
              <a:buClr>
                <a:schemeClr val="bg2"/>
              </a:buClr>
              <a:buSzPct val="144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 charset="0"/>
              </a:rPr>
              <a:t>Kreissparkasse Rhein-Hunsrück </a:t>
            </a:r>
          </a:p>
          <a:p>
            <a:pPr marL="342900" indent="-342900">
              <a:lnSpc>
                <a:spcPct val="150000"/>
              </a:lnSpc>
              <a:buClr>
                <a:schemeClr val="bg2"/>
              </a:buClr>
              <a:buSzPct val="144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/>
                <a:cs typeface="Arial"/>
              </a:rPr>
              <a:t>Kreisverwaltung Simmern, VG Kirchberg</a:t>
            </a:r>
            <a:endParaRPr lang="de-DE" altLang="de-DE" dirty="0">
              <a:latin typeface="Arial" charset="0"/>
              <a:cs typeface="Arial"/>
            </a:endParaRPr>
          </a:p>
          <a:p>
            <a:pPr marL="342900" indent="-342900">
              <a:lnSpc>
                <a:spcPct val="150000"/>
              </a:lnSpc>
              <a:buClr>
                <a:schemeClr val="bg2"/>
              </a:buClr>
              <a:buSzPct val="144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/>
                <a:cs typeface="Arial"/>
              </a:rPr>
              <a:t>Landespolizeischule</a:t>
            </a:r>
          </a:p>
          <a:p>
            <a:pPr marL="342900" indent="-342900">
              <a:lnSpc>
                <a:spcPct val="150000"/>
              </a:lnSpc>
              <a:buClr>
                <a:schemeClr val="bg2"/>
              </a:buClr>
              <a:buSzPct val="144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/>
                <a:cs typeface="Arial"/>
              </a:rPr>
              <a:t>Steuerberatungsgesellschaften</a:t>
            </a:r>
            <a:endParaRPr lang="de-DE" altLang="de-DE" dirty="0">
              <a:latin typeface="Arial" charset="0"/>
              <a:cs typeface="Arial"/>
            </a:endParaRPr>
          </a:p>
          <a:p>
            <a:pPr marL="342900" indent="-342900">
              <a:lnSpc>
                <a:spcPct val="150000"/>
              </a:lnSpc>
              <a:buClr>
                <a:schemeClr val="bg2"/>
              </a:buClr>
              <a:buSzPct val="144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Arial"/>
                <a:cs typeface="Arial"/>
              </a:rPr>
              <a:t>Apotheken</a:t>
            </a:r>
            <a:endParaRPr lang="de-DE" altLang="de-DE" dirty="0">
              <a:latin typeface="Arial" charset="0"/>
              <a:cs typeface="Arial"/>
            </a:endParaRPr>
          </a:p>
          <a:p>
            <a:pPr>
              <a:buClr>
                <a:srgbClr val="FF0000"/>
              </a:buClr>
              <a:buSzPct val="144000"/>
            </a:pPr>
            <a:endParaRPr lang="de-DE" altLang="de-DE" dirty="0">
              <a:latin typeface="Arial" charset="0"/>
            </a:endParaRPr>
          </a:p>
          <a:p>
            <a:r>
              <a:rPr lang="de-DE" altLang="de-DE" u="sng" dirty="0">
                <a:latin typeface="Arial" charset="0"/>
              </a:rPr>
              <a:t>Viele weitere Praktikumsbetriebe finden Sie auf </a:t>
            </a:r>
          </a:p>
          <a:p>
            <a:r>
              <a:rPr lang="de-DE" altLang="de-DE" u="sng" dirty="0">
                <a:latin typeface="Arial" charset="0"/>
              </a:rPr>
              <a:t>unserer Homepage: </a:t>
            </a:r>
          </a:p>
          <a:p>
            <a:endParaRPr lang="de-DE" altLang="de-DE" dirty="0">
              <a:latin typeface="Arial" charset="0"/>
            </a:endParaRPr>
          </a:p>
          <a:p>
            <a:r>
              <a:rPr lang="de-DE" altLang="de-DE" sz="2000" b="1" dirty="0">
                <a:solidFill>
                  <a:schemeClr val="bg2"/>
                </a:solidFill>
                <a:latin typeface="Arial" charset="0"/>
              </a:rPr>
              <a:t>-&gt; https://www.inrealplus.de/fos/fos-praktikum</a:t>
            </a:r>
            <a:r>
              <a:rPr lang="de-DE" altLang="de-DE" sz="2000" b="1" dirty="0">
                <a:solidFill>
                  <a:srgbClr val="00B0F0"/>
                </a:solidFill>
              </a:rPr>
              <a:t>	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3568" y="1545132"/>
            <a:ext cx="75596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latin typeface="Arial" charset="0"/>
              </a:rPr>
              <a:t>Beispiele für geeignete Betriebe im Bereich Wirtschaft/Verwaltung: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411760" y="816372"/>
            <a:ext cx="5166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rial" charset="0"/>
                <a:cs typeface="Arial" charset="0"/>
              </a:rPr>
              <a:t>Das Praktikum in Klasse 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1931819"/>
              </p:ext>
            </p:extLst>
          </p:nvPr>
        </p:nvGraphicFramePr>
        <p:xfrm>
          <a:off x="-720588" y="1700808"/>
          <a:ext cx="1058517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0" name="Titel 1"/>
          <p:cNvSpPr>
            <a:spLocks noGrp="1"/>
          </p:cNvSpPr>
          <p:nvPr>
            <p:ph type="title" idx="4294967295"/>
          </p:nvPr>
        </p:nvSpPr>
        <p:spPr>
          <a:xfrm>
            <a:off x="3527685" y="3356992"/>
            <a:ext cx="2088629" cy="115212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altLang="de-DE" sz="1800" dirty="0">
                <a:solidFill>
                  <a:schemeClr val="tx1"/>
                </a:solidFill>
                <a:latin typeface="Arial" charset="0"/>
                <a:cs typeface="Arial" charset="0"/>
              </a:rPr>
              <a:t>Abwechslung zwischen Theorie und Praxis!</a:t>
            </a:r>
          </a:p>
        </p:txBody>
      </p:sp>
      <p:sp>
        <p:nvSpPr>
          <p:cNvPr id="2" name="Rechteck 1"/>
          <p:cNvSpPr/>
          <p:nvPr/>
        </p:nvSpPr>
        <p:spPr>
          <a:xfrm>
            <a:off x="1835696" y="836712"/>
            <a:ext cx="6510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lvl="1" indent="0">
              <a:buSzPct val="100000"/>
              <a:buNone/>
            </a:pPr>
            <a:r>
              <a:rPr lang="de-DE" altLang="de-DE" sz="3200" dirty="0">
                <a:latin typeface="Arial" charset="0"/>
                <a:cs typeface="Arial" charset="0"/>
              </a:rPr>
              <a:t>Was erwartet mich in Klasse 11?</a:t>
            </a:r>
          </a:p>
        </p:txBody>
      </p:sp>
      <p:sp>
        <p:nvSpPr>
          <p:cNvPr id="3" name="Ellipse 2"/>
          <p:cNvSpPr/>
          <p:nvPr/>
        </p:nvSpPr>
        <p:spPr>
          <a:xfrm>
            <a:off x="3527685" y="2060848"/>
            <a:ext cx="1908411" cy="1152128"/>
          </a:xfrm>
          <a:prstGeom prst="ellips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Montag: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Schule</a:t>
            </a:r>
          </a:p>
        </p:txBody>
      </p:sp>
      <p:sp>
        <p:nvSpPr>
          <p:cNvPr id="6" name="Ellipse 5"/>
          <p:cNvSpPr/>
          <p:nvPr/>
        </p:nvSpPr>
        <p:spPr>
          <a:xfrm>
            <a:off x="5436096" y="2636912"/>
            <a:ext cx="1908411" cy="1152128"/>
          </a:xfrm>
          <a:prstGeom prst="ellips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Dienstag: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Schule</a:t>
            </a:r>
          </a:p>
        </p:txBody>
      </p:sp>
      <p:sp>
        <p:nvSpPr>
          <p:cNvPr id="7" name="Ellipse 6"/>
          <p:cNvSpPr/>
          <p:nvPr/>
        </p:nvSpPr>
        <p:spPr>
          <a:xfrm>
            <a:off x="4932040" y="4221088"/>
            <a:ext cx="2232248" cy="11521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Mittwoch:</a:t>
            </a:r>
          </a:p>
          <a:p>
            <a:pPr algn="ctr"/>
            <a:r>
              <a:rPr lang="de-DE" dirty="0"/>
              <a:t>Praktikum</a:t>
            </a:r>
          </a:p>
        </p:txBody>
      </p:sp>
      <p:sp>
        <p:nvSpPr>
          <p:cNvPr id="8" name="Ellipse 7"/>
          <p:cNvSpPr/>
          <p:nvPr/>
        </p:nvSpPr>
        <p:spPr>
          <a:xfrm>
            <a:off x="1907904" y="4221088"/>
            <a:ext cx="2340260" cy="11521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Donnerstag:</a:t>
            </a:r>
          </a:p>
          <a:p>
            <a:pPr algn="ctr"/>
            <a:r>
              <a:rPr lang="de-DE" dirty="0"/>
              <a:t>Praktikum</a:t>
            </a:r>
          </a:p>
        </p:txBody>
      </p:sp>
      <p:sp>
        <p:nvSpPr>
          <p:cNvPr id="9" name="Ellipse 8"/>
          <p:cNvSpPr/>
          <p:nvPr/>
        </p:nvSpPr>
        <p:spPr>
          <a:xfrm>
            <a:off x="1547664" y="2699575"/>
            <a:ext cx="1908411" cy="11521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Freitag:</a:t>
            </a:r>
          </a:p>
          <a:p>
            <a:pPr algn="ctr"/>
            <a:r>
              <a:rPr lang="de-DE" dirty="0"/>
              <a:t>Praktikum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3728" y="836712"/>
            <a:ext cx="7416800" cy="646113"/>
          </a:xfrm>
          <a:prstGeom prst="rect">
            <a:avLst/>
          </a:prstGeom>
        </p:spPr>
        <p:txBody>
          <a:bodyPr/>
          <a:lstStyle/>
          <a:p>
            <a:r>
              <a:rPr lang="de-DE" altLang="de-DE" sz="3200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Was erwartet mich in Klasse 12?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2312625"/>
            <a:ext cx="8229600" cy="2916575"/>
          </a:xfrm>
          <a:prstGeom prst="rect">
            <a:avLst/>
          </a:prstGeom>
        </p:spPr>
        <p:txBody>
          <a:bodyPr/>
          <a:lstStyle/>
          <a:p>
            <a:pPr marL="400050" lvl="1" indent="0">
              <a:lnSpc>
                <a:spcPct val="90000"/>
              </a:lnSpc>
              <a:buNone/>
              <a:tabLst>
                <a:tab pos="452438" algn="l"/>
              </a:tabLst>
            </a:pPr>
            <a:r>
              <a:rPr lang="de-DE" altLang="de-DE" dirty="0">
                <a:latin typeface="Arial" charset="0"/>
              </a:rPr>
              <a:t> </a:t>
            </a:r>
          </a:p>
          <a:p>
            <a:pPr marL="400050" lvl="1" indent="0">
              <a:lnSpc>
                <a:spcPct val="90000"/>
              </a:lnSpc>
              <a:buNone/>
              <a:tabLst>
                <a:tab pos="452438" algn="l"/>
              </a:tabLst>
            </a:pPr>
            <a:r>
              <a:rPr lang="de-DE" altLang="de-DE" dirty="0">
                <a:latin typeface="Arial" charset="0"/>
              </a:rPr>
              <a:t> Abschlussprüfung zwei Jahre nach Beginn:</a:t>
            </a:r>
          </a:p>
          <a:p>
            <a:pPr marL="400050" lvl="1" indent="0">
              <a:lnSpc>
                <a:spcPct val="90000"/>
              </a:lnSpc>
              <a:buNone/>
              <a:tabLst>
                <a:tab pos="452438" algn="l"/>
              </a:tabLst>
            </a:pPr>
            <a:r>
              <a:rPr lang="de-DE" altLang="de-DE" dirty="0">
                <a:latin typeface="Arial" charset="0"/>
              </a:rPr>
              <a:t>		</a:t>
            </a:r>
            <a:r>
              <a:rPr lang="de-DE" altLang="de-DE" u="sng" dirty="0">
                <a:latin typeface="Arial" charset="0"/>
              </a:rPr>
              <a:t>Schriftliche Prüfung</a:t>
            </a:r>
            <a:r>
              <a:rPr lang="de-DE" altLang="de-DE" dirty="0">
                <a:latin typeface="Arial" charset="0"/>
              </a:rPr>
              <a:t> </a:t>
            </a:r>
          </a:p>
          <a:p>
            <a:pPr marL="400050" lvl="1" indent="0">
              <a:lnSpc>
                <a:spcPct val="90000"/>
              </a:lnSpc>
              <a:buNone/>
              <a:tabLst>
                <a:tab pos="452438" algn="l"/>
              </a:tabLst>
            </a:pPr>
            <a:r>
              <a:rPr lang="de-DE" altLang="de-DE" dirty="0">
                <a:latin typeface="Arial" charset="0"/>
              </a:rPr>
              <a:t>		in den Fächern Deutsch/Kommunikation, Englisch, 		Mathematik und Betriebswirtschaft</a:t>
            </a:r>
          </a:p>
          <a:p>
            <a:pPr marL="400050" lvl="1" indent="0">
              <a:lnSpc>
                <a:spcPct val="90000"/>
              </a:lnSpc>
              <a:buNone/>
              <a:tabLst>
                <a:tab pos="452438" algn="l"/>
              </a:tabLst>
            </a:pPr>
            <a:r>
              <a:rPr lang="de-DE" altLang="de-DE" dirty="0">
                <a:latin typeface="Arial" charset="0"/>
              </a:rPr>
              <a:t>		+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452438" algn="l"/>
              </a:tabLst>
            </a:pPr>
            <a:r>
              <a:rPr lang="de-DE" altLang="de-DE" dirty="0">
                <a:latin typeface="Arial" charset="0"/>
              </a:rPr>
              <a:t>		</a:t>
            </a:r>
            <a:r>
              <a:rPr lang="de-DE" altLang="de-DE" u="sng" dirty="0">
                <a:latin typeface="Arial" charset="0"/>
              </a:rPr>
              <a:t>mündliche Prüfung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452438" algn="l"/>
              </a:tabLst>
            </a:pPr>
            <a:endParaRPr lang="de-DE" altLang="de-DE" u="sng" dirty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452438" algn="l"/>
              </a:tabLst>
            </a:pPr>
            <a:r>
              <a:rPr lang="de-DE" altLang="de-DE" dirty="0">
                <a:latin typeface="Arial" charset="0"/>
              </a:rPr>
              <a:t>	</a:t>
            </a:r>
          </a:p>
        </p:txBody>
      </p:sp>
      <p:sp>
        <p:nvSpPr>
          <p:cNvPr id="4" name="Ellipse 3"/>
          <p:cNvSpPr/>
          <p:nvPr/>
        </p:nvSpPr>
        <p:spPr>
          <a:xfrm>
            <a:off x="774236" y="2060848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774236" y="2852936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774236" y="1956494"/>
            <a:ext cx="722986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lvl="1" indent="0">
              <a:lnSpc>
                <a:spcPct val="90000"/>
              </a:lnSpc>
              <a:buNone/>
              <a:tabLst>
                <a:tab pos="452438" algn="l"/>
              </a:tabLst>
            </a:pPr>
            <a:r>
              <a:rPr lang="de-DE" altLang="de-DE" sz="2400" dirty="0">
                <a:latin typeface="Arial" charset="0"/>
              </a:rPr>
              <a:t>5 Tage/Woche Schule (6 Std./Tag) 	</a:t>
            </a:r>
            <a:r>
              <a:rPr lang="de-DE" altLang="de-DE" sz="2400" u="sng" dirty="0">
                <a:latin typeface="Arial" charset="0"/>
              </a:rPr>
              <a:t>vormittags!</a:t>
            </a: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282BBC6A-6223-4F18-94F8-586E677C7CCC}"/>
              </a:ext>
            </a:extLst>
          </p:cNvPr>
          <p:cNvSpPr/>
          <p:nvPr/>
        </p:nvSpPr>
        <p:spPr>
          <a:xfrm>
            <a:off x="583946" y="5445913"/>
            <a:ext cx="792088" cy="504056"/>
          </a:xfrm>
          <a:prstGeom prst="rightArrow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5B233EA-4E36-4B4B-A4B2-9CE0B6C034FF}"/>
              </a:ext>
            </a:extLst>
          </p:cNvPr>
          <p:cNvSpPr txBox="1"/>
          <p:nvPr/>
        </p:nvSpPr>
        <p:spPr>
          <a:xfrm>
            <a:off x="1043608" y="5471467"/>
            <a:ext cx="7128792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452438" algn="l"/>
              </a:tabLst>
            </a:pPr>
            <a:r>
              <a:rPr lang="de-DE" altLang="de-DE" sz="2400" b="1" dirty="0">
                <a:latin typeface="Arial" charset="0"/>
              </a:rPr>
              <a:t>Abschluss: allgemeine Fachhochschulreife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452438" algn="l"/>
              </a:tabLst>
            </a:pPr>
            <a:endParaRPr lang="de-DE" altLang="de-DE" b="1" u="sng" dirty="0">
              <a:latin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5940152" y="2204864"/>
            <a:ext cx="36004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  <p:bldP spid="5" grpId="0" animBg="1"/>
      <p:bldP spid="2" grpId="0"/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458698" y="2906196"/>
            <a:ext cx="4495425" cy="34546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58513" y="1470726"/>
            <a:ext cx="4104456" cy="30613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36866" name="Picture 2" descr="ATT00048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84313"/>
            <a:ext cx="230505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Titel 1"/>
          <p:cNvSpPr>
            <a:spLocks noGrp="1"/>
          </p:cNvSpPr>
          <p:nvPr>
            <p:ph type="title" idx="4294967295"/>
          </p:nvPr>
        </p:nvSpPr>
        <p:spPr>
          <a:xfrm>
            <a:off x="3419872" y="738853"/>
            <a:ext cx="4464496" cy="792162"/>
          </a:xfrm>
          <a:prstGeom prst="rect">
            <a:avLst/>
          </a:prstGeom>
        </p:spPr>
        <p:txBody>
          <a:bodyPr/>
          <a:lstStyle/>
          <a:p>
            <a:r>
              <a:rPr lang="de-DE" altLang="de-DE" sz="3200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Schulfächer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536434" y="1411396"/>
            <a:ext cx="3528392" cy="311212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101" tIns="720084" rIns="167322" bIns="720085" numCol="1" spcCol="1270" anchor="ctr" anchorCtr="0">
            <a:noAutofit/>
          </a:bodyPr>
          <a:lstStyle/>
          <a:p>
            <a:pPr marL="109538" lvl="1" eaLnBrk="1" hangingPunct="1">
              <a:buClr>
                <a:schemeClr val="bg2"/>
              </a:buClr>
              <a:buSzPct val="100000"/>
            </a:pPr>
            <a:r>
              <a:rPr lang="de-DE" altLang="de-DE" sz="2400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Klasse 11</a:t>
            </a:r>
          </a:p>
          <a:p>
            <a:pPr marL="363538" lvl="1" indent="-25400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Deutsch/Kommunikation (2)</a:t>
            </a:r>
          </a:p>
          <a:p>
            <a:pPr marL="363538" lvl="1" indent="-25400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Englisch (2)</a:t>
            </a:r>
          </a:p>
          <a:p>
            <a:pPr marL="363538" lvl="1" indent="-25400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Mathematik (2)</a:t>
            </a:r>
          </a:p>
          <a:p>
            <a:pPr marL="363538" lvl="1" indent="-25400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Standardsoftware (2)</a:t>
            </a:r>
          </a:p>
          <a:p>
            <a:pPr marL="363538" lvl="1" indent="-25400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Betriebswirtschaft (2)</a:t>
            </a:r>
          </a:p>
          <a:p>
            <a:pPr marL="363538" lvl="1" indent="-25400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Sozialkunde (1)</a:t>
            </a:r>
          </a:p>
          <a:p>
            <a:pPr marL="363538" lvl="1" indent="-25400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Religion/Ethik (1)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4067944" y="2516494"/>
            <a:ext cx="4248760" cy="430004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100" tIns="812800" rIns="167322" bIns="812800" numCol="1" spcCol="1270" anchor="ctr" anchorCtr="0">
            <a:noAutofit/>
          </a:bodyPr>
          <a:lstStyle/>
          <a:p>
            <a:pPr marL="80963" lvl="1" eaLnBrk="1" hangingPunct="1">
              <a:buClr>
                <a:schemeClr val="bg2"/>
              </a:buClr>
              <a:buSzPct val="100000"/>
            </a:pPr>
            <a:r>
              <a:rPr lang="de-DE" altLang="de-DE" sz="2400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Klasse 12: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Deutsch/Kommunikation (4) 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Englisch (4)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Mathematik (4)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Betriebswirtschaft (12)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Sozialkunde (1)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Religion/Ethik (1)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Sport (2)</a:t>
            </a:r>
          </a:p>
          <a:p>
            <a:pPr marL="366713" lvl="1" indent="-285750" eaLnBrk="1" hangingPunct="1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Biologie (2)</a:t>
            </a:r>
            <a:endParaRPr lang="de-DE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205883" y="4187956"/>
            <a:ext cx="3119361" cy="2016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1205883" y="4365104"/>
            <a:ext cx="3119361" cy="154422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101" tIns="720084" rIns="167322" bIns="720085" numCol="1" spcCol="1270" anchor="ctr" anchorCtr="0">
            <a:noAutofit/>
          </a:bodyPr>
          <a:lstStyle/>
          <a:p>
            <a:pPr marL="109538" lvl="1" eaLnBrk="1" hangingPunct="1">
              <a:buClr>
                <a:schemeClr val="bg2"/>
              </a:buClr>
              <a:buSzPct val="100000"/>
            </a:pPr>
            <a:r>
              <a:rPr lang="de-DE" altLang="de-DE" sz="2400" u="sng" dirty="0">
                <a:solidFill>
                  <a:schemeClr val="bg1"/>
                </a:solidFill>
                <a:latin typeface="Arial" charset="0"/>
                <a:cs typeface="Arial" charset="0"/>
              </a:rPr>
              <a:t>Zusatzqualifikation:</a:t>
            </a:r>
          </a:p>
          <a:p>
            <a:pPr marL="109538" lvl="1" algn="ctr" eaLnBrk="1" hangingPunct="1">
              <a:buClr>
                <a:schemeClr val="bg2"/>
              </a:buClr>
              <a:buSzPct val="100000"/>
            </a:pPr>
            <a:r>
              <a:rPr lang="de-DE" altLang="de-DE" dirty="0">
                <a:solidFill>
                  <a:schemeClr val="bg1"/>
                </a:solidFill>
                <a:latin typeface="Arial" charset="0"/>
                <a:cs typeface="Arial" charset="0"/>
              </a:rPr>
              <a:t>Französisch als freiwilliges Fach</a:t>
            </a:r>
          </a:p>
        </p:txBody>
      </p:sp>
    </p:spTree>
    <p:extLst>
      <p:ext uri="{BB962C8B-B14F-4D97-AF65-F5344CB8AC3E}">
        <p14:creationId xmlns:p14="http://schemas.microsoft.com/office/powerpoint/2010/main" val="64733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27780" y="1374517"/>
            <a:ext cx="8936707" cy="453072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allgemeine Fachhochschulreife nach der 12. Klasse</a:t>
            </a:r>
            <a:br>
              <a:rPr lang="de-DE" sz="1800" dirty="0"/>
            </a:br>
            <a:r>
              <a:rPr lang="de-DE" sz="1800" dirty="0"/>
              <a:t>	(ohne weiteres Praktikum)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intensive Betreuung durch kleine Klassen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EDV-Ausstattung mit hochwertigen Tablets (pro Schüler 1 Tablet)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Regelunterricht ausschließlich vormittags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Beste Chancen auf Ausbildungsplätze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Abitur ohne zeitlichen Mehraufwand möglich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Betreutes Auslandspraktikum im Rahmen von Erasmus-plus</a:t>
            </a:r>
            <a:br>
              <a:rPr lang="de-DE" sz="1800" dirty="0"/>
            </a:br>
            <a:r>
              <a:rPr lang="de-DE" sz="1800" dirty="0"/>
              <a:t>          	möglich (Programm der EU)</a:t>
            </a:r>
            <a:endParaRPr lang="de-DE" sz="1800" dirty="0">
              <a:ea typeface="Verdana"/>
            </a:endParaRPr>
          </a:p>
          <a:p>
            <a:pPr marL="0" indent="0">
              <a:lnSpc>
                <a:spcPct val="150000"/>
              </a:lnSpc>
              <a:buNone/>
            </a:pPr>
            <a:endParaRPr lang="de-DE" sz="1800" dirty="0"/>
          </a:p>
          <a:p>
            <a:pPr marL="0" indent="0">
              <a:lnSpc>
                <a:spcPct val="150000"/>
              </a:lnSpc>
              <a:buNone/>
            </a:pPr>
            <a:endParaRPr lang="de-DE" sz="1800" dirty="0"/>
          </a:p>
          <a:p>
            <a:pPr>
              <a:lnSpc>
                <a:spcPct val="150000"/>
              </a:lnSpc>
            </a:pPr>
            <a:endParaRPr lang="de-DE" sz="1800" dirty="0"/>
          </a:p>
        </p:txBody>
      </p:sp>
      <p:sp>
        <p:nvSpPr>
          <p:cNvPr id="3" name="Ellipse 2"/>
          <p:cNvSpPr/>
          <p:nvPr/>
        </p:nvSpPr>
        <p:spPr>
          <a:xfrm>
            <a:off x="467544" y="2465131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459085" y="2937871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67542" y="3403980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D8BDE8C-A7C7-41F6-BC4B-6E42B2BB4BA2}"/>
              </a:ext>
            </a:extLst>
          </p:cNvPr>
          <p:cNvSpPr/>
          <p:nvPr/>
        </p:nvSpPr>
        <p:spPr>
          <a:xfrm>
            <a:off x="467544" y="1556792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8C21CEE-58FC-4D9E-81AF-0FF726C25F14}"/>
              </a:ext>
            </a:extLst>
          </p:cNvPr>
          <p:cNvSpPr txBox="1"/>
          <p:nvPr/>
        </p:nvSpPr>
        <p:spPr>
          <a:xfrm>
            <a:off x="2195736" y="404664"/>
            <a:ext cx="66247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800" dirty="0">
                <a:latin typeface="+mn-lt"/>
                <a:cs typeface="Arial" panose="020B0604020202020204" pitchFamily="34" charset="0"/>
              </a:rPr>
              <a:t>Welchen Vorteil habe ich </a:t>
            </a:r>
          </a:p>
          <a:p>
            <a:pPr marL="0" indent="0">
              <a:buNone/>
            </a:pPr>
            <a:r>
              <a:rPr lang="de-DE" sz="2800" dirty="0">
                <a:latin typeface="+mn-lt"/>
                <a:cs typeface="Arial" panose="020B0604020202020204" pitchFamily="34" charset="0"/>
              </a:rPr>
              <a:t>gegenüber anderen Schulformen?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5B44B56-1674-4207-AE6F-4080B1689A02}"/>
              </a:ext>
            </a:extLst>
          </p:cNvPr>
          <p:cNvSpPr/>
          <p:nvPr/>
        </p:nvSpPr>
        <p:spPr>
          <a:xfrm>
            <a:off x="485729" y="4310229"/>
            <a:ext cx="189112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D339895-1FE5-4FF3-BD64-EA2AB5C62906}"/>
              </a:ext>
            </a:extLst>
          </p:cNvPr>
          <p:cNvSpPr/>
          <p:nvPr/>
        </p:nvSpPr>
        <p:spPr>
          <a:xfrm>
            <a:off x="467543" y="3876720"/>
            <a:ext cx="206491" cy="216024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drinnen enthält.&#10;&#10;Automatisch generierte Beschreibung">
            <a:extLst>
              <a:ext uri="{FF2B5EF4-FFF2-40B4-BE49-F238E27FC236}">
                <a16:creationId xmlns:a16="http://schemas.microsoft.com/office/drawing/2014/main" id="{BCE61593-2409-42F6-90EE-9699A911F1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6982" y="4751313"/>
            <a:ext cx="536962" cy="37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93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5" grpId="0" animBg="1"/>
      <p:bldP spid="7" grpId="0" animBg="1"/>
      <p:bldP spid="11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>
          <a:xfrm>
            <a:off x="1079153" y="4953135"/>
            <a:ext cx="6697662" cy="2232025"/>
          </a:xfrm>
          <a:prstGeom prst="rect">
            <a:avLst/>
          </a:prstGeom>
        </p:spPr>
        <p:txBody>
          <a:bodyPr/>
          <a:lstStyle/>
          <a:p>
            <a:br>
              <a:rPr lang="de-DE" altLang="de-DE" sz="20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de-DE" altLang="de-DE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3962327"/>
              </p:ext>
            </p:extLst>
          </p:nvPr>
        </p:nvGraphicFramePr>
        <p:xfrm>
          <a:off x="1079153" y="1700808"/>
          <a:ext cx="7093247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7744" y="829996"/>
            <a:ext cx="6048672" cy="6461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de-DE" altLang="de-DE" sz="2400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Perspektiven: weitere mögliche Abschlüsse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79153" y="5584752"/>
            <a:ext cx="5261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u="sng" spc="600" dirty="0">
                <a:latin typeface="Arial" pitchFamily="34" charset="0"/>
                <a:cs typeface="Arial" pitchFamily="34" charset="0"/>
              </a:rPr>
              <a:t>Allgemeine Fachhochschulreife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755576" y="4592036"/>
            <a:ext cx="0" cy="1505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6663646" y="3231472"/>
            <a:ext cx="12362" cy="29123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 idx="4294967295"/>
          </p:nvPr>
        </p:nvSpPr>
        <p:spPr>
          <a:xfrm>
            <a:off x="1101824" y="631286"/>
            <a:ext cx="8840788" cy="757864"/>
          </a:xfrm>
          <a:prstGeom prst="rect">
            <a:avLst/>
          </a:prstGeom>
        </p:spPr>
        <p:txBody>
          <a:bodyPr/>
          <a:lstStyle/>
          <a:p>
            <a:r>
              <a:rPr lang="de-DE" altLang="de-DE" dirty="0"/>
              <a:t>            </a:t>
            </a:r>
            <a:r>
              <a:rPr lang="de-DE" altLang="de-DE" sz="3200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Bewerbungsverfahren</a:t>
            </a:r>
          </a:p>
        </p:txBody>
      </p:sp>
      <p:sp>
        <p:nvSpPr>
          <p:cNvPr id="17" name="Ellipse 16"/>
          <p:cNvSpPr/>
          <p:nvPr/>
        </p:nvSpPr>
        <p:spPr>
          <a:xfrm>
            <a:off x="5325831" y="2924944"/>
            <a:ext cx="2951857" cy="16558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971600" y="4365244"/>
            <a:ext cx="2951857" cy="16558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971600" y="1988840"/>
            <a:ext cx="2951857" cy="16558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055831" y="2355081"/>
            <a:ext cx="28078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altLang="de-DE" dirty="0">
                <a:latin typeface="Arial" charset="0"/>
              </a:rPr>
              <a:t>Halbjahreszeugnis </a:t>
            </a:r>
            <a:r>
              <a:rPr lang="en-US" altLang="de-DE" dirty="0">
                <a:latin typeface="Arial" charset="0"/>
              </a:rPr>
              <a:t>Ø 3,0</a:t>
            </a:r>
          </a:p>
          <a:p>
            <a:r>
              <a:rPr lang="en-US" altLang="de-DE" dirty="0">
                <a:latin typeface="Arial" charset="0"/>
              </a:rPr>
              <a:t>&amp; </a:t>
            </a:r>
            <a:r>
              <a:rPr lang="en-US" altLang="de-DE" dirty="0" err="1">
                <a:latin typeface="Arial" charset="0"/>
              </a:rPr>
              <a:t>nicht</a:t>
            </a:r>
            <a:r>
              <a:rPr lang="en-US" altLang="de-DE" dirty="0">
                <a:latin typeface="Arial" charset="0"/>
              </a:rPr>
              <a:t> </a:t>
            </a:r>
            <a:r>
              <a:rPr lang="en-US" altLang="de-DE" dirty="0" err="1">
                <a:latin typeface="Arial" charset="0"/>
              </a:rPr>
              <a:t>schlechter</a:t>
            </a:r>
            <a:r>
              <a:rPr lang="en-US" altLang="de-DE" dirty="0">
                <a:latin typeface="Arial" charset="0"/>
              </a:rPr>
              <a:t> </a:t>
            </a:r>
            <a:r>
              <a:rPr lang="en-US" altLang="de-DE" dirty="0" err="1">
                <a:latin typeface="Arial" charset="0"/>
              </a:rPr>
              <a:t>als</a:t>
            </a:r>
            <a:r>
              <a:rPr lang="en-US" altLang="de-DE" dirty="0">
                <a:latin typeface="Arial" charset="0"/>
              </a:rPr>
              <a:t> 4</a:t>
            </a:r>
          </a:p>
          <a:p>
            <a:r>
              <a:rPr lang="en-US" altLang="de-DE" dirty="0">
                <a:latin typeface="Arial" charset="0"/>
              </a:rPr>
              <a:t> in den </a:t>
            </a:r>
            <a:r>
              <a:rPr lang="en-US" altLang="de-DE" dirty="0" err="1">
                <a:latin typeface="Arial" charset="0"/>
              </a:rPr>
              <a:t>Hauptfächern</a:t>
            </a:r>
            <a:endParaRPr lang="en-US" altLang="de-DE" dirty="0">
              <a:latin typeface="Arial" charset="0"/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3972392" y="4335543"/>
            <a:ext cx="1223640" cy="58260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>
              <a:ln>
                <a:solidFill>
                  <a:srgbClr val="CC9900"/>
                </a:solidFill>
              </a:ln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991906" y="3073005"/>
            <a:ext cx="1223640" cy="44889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>
              <a:ln>
                <a:solidFill>
                  <a:srgbClr val="CC9900"/>
                </a:solidFill>
              </a:ln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115617" y="4913528"/>
            <a:ext cx="26638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dirty="0">
                <a:latin typeface="Arial" charset="0"/>
              </a:rPr>
              <a:t>Praktikumsvertrag für ein Jahr</a:t>
            </a:r>
            <a:endParaRPr lang="en-US" altLang="de-DE" dirty="0">
              <a:latin typeface="Arial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469848" y="3456471"/>
            <a:ext cx="26638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dirty="0">
                <a:latin typeface="Arial" charset="0"/>
              </a:rPr>
              <a:t>Zulassung zur Fachoberschule</a:t>
            </a:r>
            <a:endParaRPr lang="en-US" altLang="de-DE" dirty="0"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21317852">
            <a:off x="1065638" y="5600310"/>
            <a:ext cx="316835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Bis Ende Mai einreichen</a:t>
            </a:r>
          </a:p>
        </p:txBody>
      </p:sp>
      <p:sp>
        <p:nvSpPr>
          <p:cNvPr id="15" name="Textfeld 14"/>
          <p:cNvSpPr txBox="1"/>
          <p:nvPr/>
        </p:nvSpPr>
        <p:spPr>
          <a:xfrm rot="235000">
            <a:off x="5345715" y="4296497"/>
            <a:ext cx="316835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Abschlusszeugnis Klasse 10 sobald vorhanden einreichen</a:t>
            </a:r>
          </a:p>
        </p:txBody>
      </p:sp>
      <p:sp>
        <p:nvSpPr>
          <p:cNvPr id="3" name="Rechteck 2"/>
          <p:cNvSpPr/>
          <p:nvPr/>
        </p:nvSpPr>
        <p:spPr>
          <a:xfrm>
            <a:off x="719584" y="1767997"/>
            <a:ext cx="6119715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altLang="de-DE" sz="2400" u="sng" dirty="0">
                <a:latin typeface="Arial" charset="0"/>
                <a:cs typeface="Arial" charset="0"/>
              </a:rPr>
              <a:t>Bewerbungsfrist: vom 01.02. – 01.03. </a:t>
            </a:r>
            <a:endParaRPr lang="de-DE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5" grpId="0" animBg="1"/>
      <p:bldP spid="10255" grpId="0"/>
      <p:bldP spid="10256" grpId="0" animBg="1"/>
      <p:bldP spid="10257" grpId="0" animBg="1"/>
      <p:bldP spid="11" grpId="0"/>
      <p:bldP spid="12" grpId="0"/>
      <p:bldP spid="13" grpId="0" animBg="1"/>
      <p:bldP spid="15" grpId="0" animBg="1"/>
      <p:bldP spid="3" grpId="0" animBg="1"/>
    </p:bldLst>
  </p:timing>
</p:sld>
</file>

<file path=ppt/theme/theme1.xml><?xml version="1.0" encoding="utf-8"?>
<a:theme xmlns:a="http://schemas.openxmlformats.org/drawingml/2006/main" name="Ebene">
  <a:themeElements>
    <a:clrScheme name="Ebene 14">
      <a:dk1>
        <a:srgbClr val="000000"/>
      </a:dk1>
      <a:lt1>
        <a:srgbClr val="FFFFFF"/>
      </a:lt1>
      <a:dk2>
        <a:srgbClr val="FFFF00"/>
      </a:dk2>
      <a:lt2>
        <a:srgbClr val="FF0000"/>
      </a:lt2>
      <a:accent1>
        <a:srgbClr val="F2CF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7E4AA"/>
      </a:accent5>
      <a:accent6>
        <a:srgbClr val="E70000"/>
      </a:accent6>
      <a:hlink>
        <a:srgbClr val="FFFF00"/>
      </a:hlink>
      <a:folHlink>
        <a:srgbClr val="999966"/>
      </a:folHlink>
    </a:clrScheme>
    <a:fontScheme name="Ebene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ben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ben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9">
        <a:dk1>
          <a:srgbClr val="000000"/>
        </a:dk1>
        <a:lt1>
          <a:srgbClr val="FFFFFF"/>
        </a:lt1>
        <a:dk2>
          <a:srgbClr val="666699"/>
        </a:dk2>
        <a:lt2>
          <a:srgbClr val="FF00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10">
        <a:dk1>
          <a:srgbClr val="000000"/>
        </a:dk1>
        <a:lt1>
          <a:srgbClr val="FFFFFF"/>
        </a:lt1>
        <a:dk2>
          <a:srgbClr val="666699"/>
        </a:dk2>
        <a:lt2>
          <a:srgbClr val="FF0000"/>
        </a:lt2>
        <a:accent1>
          <a:srgbClr val="DFDA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CE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11">
        <a:dk1>
          <a:srgbClr val="000000"/>
        </a:dk1>
        <a:lt1>
          <a:srgbClr val="FFFFFF"/>
        </a:lt1>
        <a:dk2>
          <a:srgbClr val="666699"/>
        </a:dk2>
        <a:lt2>
          <a:srgbClr val="FF0000"/>
        </a:lt2>
        <a:accent1>
          <a:srgbClr val="D7D20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8E5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12">
        <a:dk1>
          <a:srgbClr val="000000"/>
        </a:dk1>
        <a:lt1>
          <a:srgbClr val="FFFFFF"/>
        </a:lt1>
        <a:dk2>
          <a:srgbClr val="666699"/>
        </a:dk2>
        <a:lt2>
          <a:srgbClr val="FF0000"/>
        </a:lt2>
        <a:accent1>
          <a:srgbClr val="F2CF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7E4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13">
        <a:dk1>
          <a:srgbClr val="000000"/>
        </a:dk1>
        <a:lt1>
          <a:srgbClr val="FFFFFF"/>
        </a:lt1>
        <a:dk2>
          <a:srgbClr val="666699"/>
        </a:dk2>
        <a:lt2>
          <a:srgbClr val="FF0000"/>
        </a:lt2>
        <a:accent1>
          <a:srgbClr val="F2CF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7E4AA"/>
        </a:accent5>
        <a:accent6>
          <a:srgbClr val="E70000"/>
        </a:accent6>
        <a:hlink>
          <a:srgbClr val="FFFF00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bene 14">
        <a:dk1>
          <a:srgbClr val="000000"/>
        </a:dk1>
        <a:lt1>
          <a:srgbClr val="FFFFFF"/>
        </a:lt1>
        <a:dk2>
          <a:srgbClr val="FFFF00"/>
        </a:dk2>
        <a:lt2>
          <a:srgbClr val="FF0000"/>
        </a:lt2>
        <a:accent1>
          <a:srgbClr val="F2CF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7E4AA"/>
        </a:accent5>
        <a:accent6>
          <a:srgbClr val="E70000"/>
        </a:accent6>
        <a:hlink>
          <a:srgbClr val="FFFF00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854</Words>
  <Application>Microsoft Office PowerPoint</Application>
  <PresentationFormat>Bildschirmpräsentation (4:3)</PresentationFormat>
  <Paragraphs>139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Garamond</vt:lpstr>
      <vt:lpstr>Times New Roman</vt:lpstr>
      <vt:lpstr>Verdana</vt:lpstr>
      <vt:lpstr>Wingdings</vt:lpstr>
      <vt:lpstr>Ebene</vt:lpstr>
      <vt:lpstr>PowerPoint-Präsentation</vt:lpstr>
      <vt:lpstr>PowerPoint-Präsentation</vt:lpstr>
      <vt:lpstr>PowerPoint-Präsentation</vt:lpstr>
      <vt:lpstr>Abwechslung zwischen Theorie und Praxis!</vt:lpstr>
      <vt:lpstr>Was erwartet mich in Klasse 12?</vt:lpstr>
      <vt:lpstr>Schulfächer</vt:lpstr>
      <vt:lpstr>PowerPoint-Präsentation</vt:lpstr>
      <vt:lpstr> </vt:lpstr>
      <vt:lpstr>            Bewerbungsverfahren</vt:lpstr>
      <vt:lpstr> </vt:lpstr>
    </vt:vector>
  </TitlesOfParts>
  <Company>LMZ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Unterrichtsnutzung</dc:creator>
  <cp:lastModifiedBy>U. Kramer</cp:lastModifiedBy>
  <cp:revision>204</cp:revision>
  <cp:lastPrinted>2019-01-09T11:07:18Z</cp:lastPrinted>
  <dcterms:created xsi:type="dcterms:W3CDTF">2012-10-22T08:37:18Z</dcterms:created>
  <dcterms:modified xsi:type="dcterms:W3CDTF">2024-01-25T08:18:31Z</dcterms:modified>
</cp:coreProperties>
</file>